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3444538" cy="8402638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727" userDrawn="1">
          <p15:clr>
            <a:srgbClr val="A4A3A4"/>
          </p15:clr>
        </p15:guide>
        <p15:guide id="2" pos="501" userDrawn="1">
          <p15:clr>
            <a:srgbClr val="A4A3A4"/>
          </p15:clr>
        </p15:guide>
        <p15:guide id="3" orient="horz" pos="993" userDrawn="1">
          <p15:clr>
            <a:srgbClr val="A4A3A4"/>
          </p15:clr>
        </p15:guide>
        <p15:guide id="4" orient="horz" pos="2376" userDrawn="1">
          <p15:clr>
            <a:srgbClr val="A4A3A4"/>
          </p15:clr>
        </p15:guide>
        <p15:guide id="5" orient="horz" pos="2241" userDrawn="1">
          <p15:clr>
            <a:srgbClr val="A4A3A4"/>
          </p15:clr>
        </p15:guide>
        <p15:guide id="6" orient="horz" pos="3192" userDrawn="1">
          <p15:clr>
            <a:srgbClr val="A4A3A4"/>
          </p15:clr>
        </p15:guide>
        <p15:guide id="7" orient="horz" pos="3057" userDrawn="1">
          <p15:clr>
            <a:srgbClr val="A4A3A4"/>
          </p15:clr>
        </p15:guide>
        <p15:guide id="8" orient="horz" pos="4010" userDrawn="1">
          <p15:clr>
            <a:srgbClr val="A4A3A4"/>
          </p15:clr>
        </p15:guide>
        <p15:guide id="9" orient="horz" pos="3873" userDrawn="1">
          <p15:clr>
            <a:srgbClr val="A4A3A4"/>
          </p15:clr>
        </p15:guide>
        <p15:guide id="10" orient="horz" pos="4700" userDrawn="1">
          <p15:clr>
            <a:srgbClr val="A4A3A4"/>
          </p15:clr>
        </p15:guide>
        <p15:guide id="13" orient="horz" pos="1558" userDrawn="1">
          <p15:clr>
            <a:srgbClr val="A4A3A4"/>
          </p15:clr>
        </p15:guide>
        <p15:guide id="14" pos="2362" userDrawn="1">
          <p15:clr>
            <a:srgbClr val="A4A3A4"/>
          </p15:clr>
        </p15:guide>
        <p15:guide id="15" pos="4084" userDrawn="1">
          <p15:clr>
            <a:srgbClr val="A4A3A4"/>
          </p15:clr>
        </p15:guide>
        <p15:guide id="16" pos="4384" userDrawn="1">
          <p15:clr>
            <a:srgbClr val="A4A3A4"/>
          </p15:clr>
        </p15:guide>
        <p15:guide id="17" pos="6108" userDrawn="1">
          <p15:clr>
            <a:srgbClr val="A4A3A4"/>
          </p15:clr>
        </p15:guide>
        <p15:guide id="18" pos="6256" userDrawn="1">
          <p15:clr>
            <a:srgbClr val="A4A3A4"/>
          </p15:clr>
        </p15:guide>
        <p15:guide id="19" pos="4235" userDrawn="1">
          <p15:clr>
            <a:srgbClr val="FBAE40"/>
          </p15:clr>
        </p15:guide>
        <p15:guide id="20" pos="7968" userDrawn="1">
          <p15:clr>
            <a:srgbClr val="A4A3A4"/>
          </p15:clr>
        </p15:guide>
        <p15:guide id="21" pos="2208" userDrawn="1">
          <p15:clr>
            <a:srgbClr val="A4A3A4"/>
          </p15:clr>
        </p15:guide>
        <p15:guide id="22" orient="horz" pos="4869" userDrawn="1">
          <p15:clr>
            <a:srgbClr val="A4A3A4"/>
          </p15:clr>
        </p15:guide>
        <p15:guide id="23" orient="horz" pos="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E8E8E8"/>
    <a:srgbClr val="F0F0F0"/>
    <a:srgbClr val="B4403A"/>
    <a:srgbClr val="373737"/>
    <a:srgbClr val="4E6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ABE71-B5F2-4B2C-BD48-3A7D1A24576A}" v="1" dt="2023-08-31T00:22:36.6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557" autoAdjust="0"/>
  </p:normalViewPr>
  <p:slideViewPr>
    <p:cSldViewPr>
      <p:cViewPr varScale="1">
        <p:scale>
          <a:sx n="105" d="100"/>
          <a:sy n="105" d="100"/>
        </p:scale>
        <p:origin x="384" y="90"/>
      </p:cViewPr>
      <p:guideLst>
        <p:guide orient="horz" pos="727"/>
        <p:guide pos="501"/>
        <p:guide orient="horz" pos="993"/>
        <p:guide orient="horz" pos="2376"/>
        <p:guide orient="horz" pos="2241"/>
        <p:guide orient="horz" pos="3192"/>
        <p:guide orient="horz" pos="3057"/>
        <p:guide orient="horz" pos="4010"/>
        <p:guide orient="horz" pos="3873"/>
        <p:guide orient="horz" pos="4700"/>
        <p:guide orient="horz" pos="1558"/>
        <p:guide pos="2362"/>
        <p:guide pos="4084"/>
        <p:guide pos="4384"/>
        <p:guide pos="6108"/>
        <p:guide pos="6256"/>
        <p:guide pos="4235"/>
        <p:guide pos="7968"/>
        <p:guide pos="2208"/>
        <p:guide orient="horz" pos="4869"/>
        <p:guide orient="horz" pos="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Dalgaard" userId="c92bae7c-0e27-4235-96b4-37f3f68b85de" providerId="ADAL" clId="{F8BABE71-B5F2-4B2C-BD48-3A7D1A24576A}"/>
    <pc:docChg chg="addSld delSld modSld">
      <pc:chgData name="Victor Dalgaard" userId="c92bae7c-0e27-4235-96b4-37f3f68b85de" providerId="ADAL" clId="{F8BABE71-B5F2-4B2C-BD48-3A7D1A24576A}" dt="2023-08-31T00:24:47.540" v="6" actId="114"/>
      <pc:docMkLst>
        <pc:docMk/>
      </pc:docMkLst>
      <pc:sldChg chg="modSp mod">
        <pc:chgData name="Victor Dalgaard" userId="c92bae7c-0e27-4235-96b4-37f3f68b85de" providerId="ADAL" clId="{F8BABE71-B5F2-4B2C-BD48-3A7D1A24576A}" dt="2023-08-31T00:24:47.540" v="6" actId="114"/>
        <pc:sldMkLst>
          <pc:docMk/>
          <pc:sldMk cId="637247996" sldId="261"/>
        </pc:sldMkLst>
        <pc:spChg chg="mod">
          <ac:chgData name="Victor Dalgaard" userId="c92bae7c-0e27-4235-96b4-37f3f68b85de" providerId="ADAL" clId="{F8BABE71-B5F2-4B2C-BD48-3A7D1A24576A}" dt="2023-08-31T00:24:47.540" v="6" actId="114"/>
          <ac:spMkLst>
            <pc:docMk/>
            <pc:sldMk cId="637247996" sldId="261"/>
            <ac:spMk id="21" creationId="{D3783A40-E0BB-DEC9-EA79-56E257D3978F}"/>
          </ac:spMkLst>
        </pc:spChg>
        <pc:spChg chg="mod">
          <ac:chgData name="Victor Dalgaard" userId="c92bae7c-0e27-4235-96b4-37f3f68b85de" providerId="ADAL" clId="{F8BABE71-B5F2-4B2C-BD48-3A7D1A24576A}" dt="2023-08-31T00:24:47.540" v="6" actId="114"/>
          <ac:spMkLst>
            <pc:docMk/>
            <pc:sldMk cId="637247996" sldId="261"/>
            <ac:spMk id="22" creationId="{F24811AB-6B33-268C-F608-26141B9DFAC2}"/>
          </ac:spMkLst>
        </pc:spChg>
        <pc:spChg chg="mod">
          <ac:chgData name="Victor Dalgaard" userId="c92bae7c-0e27-4235-96b4-37f3f68b85de" providerId="ADAL" clId="{F8BABE71-B5F2-4B2C-BD48-3A7D1A24576A}" dt="2023-08-31T00:24:47.540" v="6" actId="114"/>
          <ac:spMkLst>
            <pc:docMk/>
            <pc:sldMk cId="637247996" sldId="261"/>
            <ac:spMk id="23" creationId="{7F26D2EA-45EC-F70B-4135-98D8DD2D44A9}"/>
          </ac:spMkLst>
        </pc:spChg>
        <pc:spChg chg="mod">
          <ac:chgData name="Victor Dalgaard" userId="c92bae7c-0e27-4235-96b4-37f3f68b85de" providerId="ADAL" clId="{F8BABE71-B5F2-4B2C-BD48-3A7D1A24576A}" dt="2023-08-31T00:24:42.105" v="5" actId="114"/>
          <ac:spMkLst>
            <pc:docMk/>
            <pc:sldMk cId="637247996" sldId="261"/>
            <ac:spMk id="45" creationId="{00000000-0000-0000-0000-000000000000}"/>
          </ac:spMkLst>
        </pc:spChg>
        <pc:spChg chg="mod">
          <ac:chgData name="Victor Dalgaard" userId="c92bae7c-0e27-4235-96b4-37f3f68b85de" providerId="ADAL" clId="{F8BABE71-B5F2-4B2C-BD48-3A7D1A24576A}" dt="2023-08-31T00:15:04.400" v="1" actId="120"/>
          <ac:spMkLst>
            <pc:docMk/>
            <pc:sldMk cId="637247996" sldId="261"/>
            <ac:spMk id="57" creationId="{5E852CE9-FBB4-3DE5-C762-7EF4DC5A6F22}"/>
          </ac:spMkLst>
        </pc:spChg>
      </pc:sldChg>
      <pc:sldChg chg="addSp modSp new del">
        <pc:chgData name="Victor Dalgaard" userId="c92bae7c-0e27-4235-96b4-37f3f68b85de" providerId="ADAL" clId="{F8BABE71-B5F2-4B2C-BD48-3A7D1A24576A}" dt="2023-08-31T00:23:00.699" v="4" actId="47"/>
        <pc:sldMkLst>
          <pc:docMk/>
          <pc:sldMk cId="2224537033" sldId="262"/>
        </pc:sldMkLst>
        <pc:picChg chg="add mod">
          <ac:chgData name="Victor Dalgaard" userId="c92bae7c-0e27-4235-96b4-37f3f68b85de" providerId="ADAL" clId="{F8BABE71-B5F2-4B2C-BD48-3A7D1A24576A}" dt="2023-08-31T00:22:36.609" v="3"/>
          <ac:picMkLst>
            <pc:docMk/>
            <pc:sldMk cId="2224537033" sldId="262"/>
            <ac:picMk id="3" creationId="{7A63C32B-562E-D1C1-F132-E944EC2482A8}"/>
          </ac:picMkLst>
        </pc:picChg>
      </pc:sldChg>
    </pc:docChg>
  </pc:docChgLst>
  <pc:docChgLst>
    <pc:chgData name="Victor Dalgaard" userId="c92bae7c-0e27-4235-96b4-37f3f68b85de" providerId="ADAL" clId="{470A36A4-4139-44F5-A62D-7BCBEA410931}"/>
    <pc:docChg chg="undo redo custSel modSld">
      <pc:chgData name="Victor Dalgaard" userId="c92bae7c-0e27-4235-96b4-37f3f68b85de" providerId="ADAL" clId="{470A36A4-4139-44F5-A62D-7BCBEA410931}" dt="2023-08-26T04:43:31.479" v="63" actId="20577"/>
      <pc:docMkLst>
        <pc:docMk/>
      </pc:docMkLst>
      <pc:sldChg chg="modSp mod">
        <pc:chgData name="Victor Dalgaard" userId="c92bae7c-0e27-4235-96b4-37f3f68b85de" providerId="ADAL" clId="{470A36A4-4139-44F5-A62D-7BCBEA410931}" dt="2023-08-26T04:43:31.479" v="63" actId="20577"/>
        <pc:sldMkLst>
          <pc:docMk/>
          <pc:sldMk cId="637247996" sldId="261"/>
        </pc:sldMkLst>
        <pc:spChg chg="mod">
          <ac:chgData name="Victor Dalgaard" userId="c92bae7c-0e27-4235-96b4-37f3f68b85de" providerId="ADAL" clId="{470A36A4-4139-44F5-A62D-7BCBEA410931}" dt="2023-08-25T23:03:47.690" v="5" actId="1036"/>
          <ac:spMkLst>
            <pc:docMk/>
            <pc:sldMk cId="637247996" sldId="261"/>
            <ac:spMk id="3" creationId="{52218F1B-734F-49DA-6EFB-258D4FC9A89E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7" creationId="{00000000-0000-0000-0000-000000000000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11" creationId="{00000000-0000-0000-0000-000000000000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17" creationId="{00000000-0000-0000-0000-000000000000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21" creationId="{D3783A40-E0BB-DEC9-EA79-56E257D3978F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22" creationId="{F24811AB-6B33-268C-F608-26141B9DFAC2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23" creationId="{7F26D2EA-45EC-F70B-4135-98D8DD2D44A9}"/>
          </ac:spMkLst>
        </pc:spChg>
        <pc:spChg chg="mod">
          <ac:chgData name="Victor Dalgaard" userId="c92bae7c-0e27-4235-96b4-37f3f68b85de" providerId="ADAL" clId="{470A36A4-4139-44F5-A62D-7BCBEA410931}" dt="2023-08-26T04:43:31.479" v="63" actId="20577"/>
          <ac:spMkLst>
            <pc:docMk/>
            <pc:sldMk cId="637247996" sldId="261"/>
            <ac:spMk id="42" creationId="{00000000-0000-0000-0000-000000000000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45" creationId="{00000000-0000-0000-0000-000000000000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46" creationId="{13E6C5F1-CACC-DE87-96B9-07BEF39E197F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47" creationId="{E24ADC4F-8024-F013-05AB-0FC4146DB154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48" creationId="{262FAE94-BC5A-160E-2EC0-C18D6316463B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49" creationId="{6EED9103-4E82-79FD-18CA-B88B2969067E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0" creationId="{99D318D1-A33C-8CC4-B803-E92CC514DD05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1" creationId="{A32FC5EF-B1B9-BFA7-EBFF-21FE566784EA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2" creationId="{6FE28599-3B13-CFA8-9176-C72DB9A500C5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3" creationId="{CC3D3D42-F601-1803-CC86-F72790F3CB9E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4" creationId="{DE8D2DDA-A82D-9CE0-8D6A-F3E48AD9A3E0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5" creationId="{FCA6FAC4-928A-E3E2-2C0D-2615288B3F30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6" creationId="{AD8B3317-D1CE-840D-0ED8-C9C10F9597AD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7" creationId="{5E852CE9-FBB4-3DE5-C762-7EF4DC5A6F22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58" creationId="{B04BA473-B629-C556-C3CB-A2FADAFCDB51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63" creationId="{A0C4B5BF-F4AD-C894-0625-9ECB2FD29560}"/>
          </ac:spMkLst>
        </pc:spChg>
        <pc:spChg chg="mod">
          <ac:chgData name="Victor Dalgaard" userId="c92bae7c-0e27-4235-96b4-37f3f68b85de" providerId="ADAL" clId="{470A36A4-4139-44F5-A62D-7BCBEA410931}" dt="2023-08-25T23:12:59.368" v="40" actId="14100"/>
          <ac:spMkLst>
            <pc:docMk/>
            <pc:sldMk cId="637247996" sldId="261"/>
            <ac:spMk id="74" creationId="{AF0B59E1-9E55-E28B-15A7-282AC2181A19}"/>
          </ac:spMkLst>
        </pc:spChg>
        <pc:spChg chg="mod">
          <ac:chgData name="Victor Dalgaard" userId="c92bae7c-0e27-4235-96b4-37f3f68b85de" providerId="ADAL" clId="{470A36A4-4139-44F5-A62D-7BCBEA410931}" dt="2023-08-25T23:17:20.204" v="58" actId="1035"/>
          <ac:spMkLst>
            <pc:docMk/>
            <pc:sldMk cId="637247996" sldId="261"/>
            <ac:spMk id="78" creationId="{6621C7B1-A8F1-60CF-2875-CFF294D9E22C}"/>
          </ac:spMkLst>
        </pc:sp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59" creationId="{CCBB4934-69F5-66EE-A36F-5695FD7B4FE3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0" creationId="{8EDF399C-C42C-874E-2044-4E83AD675164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1" creationId="{D946C196-4CA4-E0ED-75C8-14DE97A8DA6B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2" creationId="{34C45098-37A0-0C50-CCAA-B6BDBDD69EA0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4" creationId="{9B58564D-49CB-88CA-D43E-2C6D09B5AE38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5" creationId="{438FE1C9-20BF-E17D-8059-5CB2B2FA7E3A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6" creationId="{B3E3043E-8B01-89F5-4F90-C6AA4F489A96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7" creationId="{A65B793B-EE38-0576-1172-0F41E2A983D4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69" creationId="{677E62DA-F274-FF0E-42C7-B563BEEC29F0}"/>
          </ac:picMkLst>
        </pc:picChg>
        <pc:picChg chg="mod">
          <ac:chgData name="Victor Dalgaard" userId="c92bae7c-0e27-4235-96b4-37f3f68b85de" providerId="ADAL" clId="{470A36A4-4139-44F5-A62D-7BCBEA410931}" dt="2023-08-25T23:17:20.204" v="58" actId="1035"/>
          <ac:picMkLst>
            <pc:docMk/>
            <pc:sldMk cId="637247996" sldId="261"/>
            <ac:picMk id="70" creationId="{8B66AC76-3A51-523F-3C66-B6ED4B89E745}"/>
          </ac:picMkLst>
        </pc:picChg>
        <pc:picChg chg="mod">
          <ac:chgData name="Victor Dalgaard" userId="c92bae7c-0e27-4235-96b4-37f3f68b85de" providerId="ADAL" clId="{470A36A4-4139-44F5-A62D-7BCBEA410931}" dt="2023-08-26T00:10:34.373" v="62"/>
          <ac:picMkLst>
            <pc:docMk/>
            <pc:sldMk cId="637247996" sldId="261"/>
            <ac:picMk id="72" creationId="{4551B70F-C130-56BC-B9F9-EE581A8C4860}"/>
          </ac:picMkLst>
        </pc:picChg>
        <pc:picChg chg="mod">
          <ac:chgData name="Victor Dalgaard" userId="c92bae7c-0e27-4235-96b4-37f3f68b85de" providerId="ADAL" clId="{470A36A4-4139-44F5-A62D-7BCBEA410931}" dt="2023-08-25T23:17:36.451" v="61" actId="1037"/>
          <ac:picMkLst>
            <pc:docMk/>
            <pc:sldMk cId="637247996" sldId="261"/>
            <ac:picMk id="76" creationId="{A0FF34AD-F99F-524E-8C76-6851A21417E6}"/>
          </ac:picMkLst>
        </pc:picChg>
        <pc:picChg chg="mod">
          <ac:chgData name="Victor Dalgaard" userId="c92bae7c-0e27-4235-96b4-37f3f68b85de" providerId="ADAL" clId="{470A36A4-4139-44F5-A62D-7BCBEA410931}" dt="2023-08-25T23:17:36.451" v="61" actId="1037"/>
          <ac:picMkLst>
            <pc:docMk/>
            <pc:sldMk cId="637247996" sldId="261"/>
            <ac:picMk id="77" creationId="{D733E9A7-646D-40AF-3DBB-9BE3134FE2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1E06E-4171-49C4-B0E3-593623E884F7}" type="datetimeFigureOut">
              <a:rPr lang="da-DK" smtClean="0"/>
              <a:t>31-08-2023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946150"/>
            <a:ext cx="408305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5320-4086-4810-A5D8-8C319F0B72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39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1" y="2604818"/>
            <a:ext cx="11427857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1" y="4705478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7" userDrawn="1">
          <p15:clr>
            <a:srgbClr val="FBAE40"/>
          </p15:clr>
        </p15:guide>
        <p15:guide id="2" pos="42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93260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8" y="193260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1463" y="342828"/>
            <a:ext cx="8073908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cs typeface="Instrument Sa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7" y="1932608"/>
            <a:ext cx="121000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814453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814453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814453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www.it-vest.d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d-it-vest.dk/" TargetMode="Externa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13">
            <a:extLst>
              <a:ext uri="{FF2B5EF4-FFF2-40B4-BE49-F238E27FC236}">
                <a16:creationId xmlns:a16="http://schemas.microsoft.com/office/drawing/2014/main" id="{AF0B59E1-9E55-E28B-15A7-282AC2181A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531" y="7746388"/>
            <a:ext cx="13514400" cy="722131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11">
            <a:extLst>
              <a:ext uri="{FF2B5EF4-FFF2-40B4-BE49-F238E27FC236}">
                <a16:creationId xmlns:a16="http://schemas.microsoft.com/office/drawing/2014/main" id="{B04BA473-B629-C556-C3CB-A2FADAFCDB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386" y="6219912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Nysgerrighed og udsyn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Tal i stedet om værdien af en helstøbt ud-dannelse, der har fodret nysgerrigheden og givet en forståelse for flere discipliner.</a:t>
            </a: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AD8B3317-D1CE-840D-0ED8-C9C10F959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32568" y="4931005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Overblik og fremdrift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Struktur skaber overblik og evnen til at arbejde processuelt med at skabe fremdrift, og det er til gengæld gode virksomheds-værdier.</a:t>
            </a: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262FAE94-BC5A-160E-2EC0-C18D631646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9948" y="4923234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Struktur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De fleste kandidater har lært evnen til at arbejde struktureret, men det er sjældent struktur i sig selv, der er værdiskabende.</a:t>
            </a:r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5E852CE9-FBB4-3DE5-C762-7EF4DC5A6F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8825" y="6217941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Gruppearbejde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Gruppearbejde under studiet giver værdi-fulde kompetencer ift. at samarbejde med andre og bringe dine egne kompetencer i spil.</a:t>
            </a:r>
          </a:p>
        </p:txBody>
      </p:sp>
      <p:sp>
        <p:nvSpPr>
          <p:cNvPr id="46" name="object 13">
            <a:extLst>
              <a:ext uri="{FF2B5EF4-FFF2-40B4-BE49-F238E27FC236}">
                <a16:creationId xmlns:a16="http://schemas.microsoft.com/office/drawing/2014/main" id="{13E6C5F1-CACC-DE87-96B9-07BEF39E1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800" y="4916955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Samarbejde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Tværfaglighed er evnen til at samarbejde i projekter og på tværs af organisationer, og dét værdsætter og forstår virksomhederne.</a:t>
            </a: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E24ADC4F-8024-F013-05AB-0FC4146DB1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1386" y="2322980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At være bindeled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Et bindeled er dynamisk, fleksibelt og netværksorienteret af natur – det passer godt ind i virksomhedernes behov og tankegang.</a:t>
            </a:r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id="{6EED9103-4E82-79FD-18CA-B88B296906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3087" y="6222096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At cand.it. er en ’bred uddannelse’ 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At være bredspektret eller generalist er ikke et plusord i sig selv. Tværtimod kan det komme til at fremstå en smule flagrende.</a:t>
            </a:r>
          </a:p>
        </p:txBody>
      </p:sp>
      <p:sp>
        <p:nvSpPr>
          <p:cNvPr id="50" name="object 11">
            <a:extLst>
              <a:ext uri="{FF2B5EF4-FFF2-40B4-BE49-F238E27FC236}">
                <a16:creationId xmlns:a16="http://schemas.microsoft.com/office/drawing/2014/main" id="{99D318D1-A33C-8CC4-B803-E92CC514DD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290" y="2326288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At være brobygger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En brobygger forbinder to punkter, og begrebet kan derfor nemt opfattes som mere statisk og lineært, end det egentlig er tænkt.</a:t>
            </a: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A32FC5EF-B1B9-BFA7-EBFF-21FE56678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290" y="3627831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IT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Begrebet er afdækket i selve cand. it.- betegnelsen. Desuden forbinder mange det med nogle tunge, tekniske kompetencer.</a:t>
            </a: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6FE28599-3B13-CFA8-9176-C72DB9A500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152" y="4916955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Tværfaglighed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Mange virksomheder bruger ikke begrebet i hverdagen. Især mindre og mellemstore virksomheder vil opfatte det akademisk.</a:t>
            </a: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CC3D3D42-F601-1803-CC86-F72790F3C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9062" y="2320528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Innovation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Den makroøkonomiske situation betyder, at virksomhederne har mindre fokus på innovation, end de har haft de sidste 10 år.</a:t>
            </a: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DE8D2DDA-A82D-9CE0-8D6A-F3E48AD9A3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78825" y="3627831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Teoretiske kompetencer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Virksomheder ved godt, at de får en akade-misk profil, når de ansætter en kandidat, og det er sjældent de teoretiske evner, der er deres fokus.</a:t>
            </a:r>
          </a:p>
        </p:txBody>
      </p:sp>
      <p:sp>
        <p:nvSpPr>
          <p:cNvPr id="55" name="object 13">
            <a:extLst>
              <a:ext uri="{FF2B5EF4-FFF2-40B4-BE49-F238E27FC236}">
                <a16:creationId xmlns:a16="http://schemas.microsoft.com/office/drawing/2014/main" id="{FCA6FAC4-928A-E3E2-2C0D-2615288B3F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6682" y="3621555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Digital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Digital repræsenterer evnen til at sætte IT ind i en forretningsmæssig kontekst, og derfor er ordet værdimæssigt positivt ladet.</a:t>
            </a:r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31400" y="3625992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Pragmatisk tilgang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En af cand.it.s styrker er evnen til at få ting til at ske i kraft af gode netværksevner og en relativt praktisk tilgang til opgaverne.</a:t>
            </a:r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8345" y="2326854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5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Forandring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Til gengæld er der stadig ønske og behov for fornyelse, hvilket passer godt med cand.it.-ers evne til at være forandringsagenter.</a:t>
            </a: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7503" y="6224968"/>
            <a:ext cx="2710800" cy="1080000"/>
          </a:xfrm>
          <a:custGeom>
            <a:avLst/>
            <a:gdLst/>
            <a:ahLst/>
            <a:cxnLst/>
            <a:rect l="l" t="t" r="r" b="b"/>
            <a:pathLst>
              <a:path w="2273300" h="1054734">
                <a:moveTo>
                  <a:pt x="2272855" y="0"/>
                </a:moveTo>
                <a:lnTo>
                  <a:pt x="0" y="0"/>
                </a:lnTo>
                <a:lnTo>
                  <a:pt x="0" y="1054519"/>
                </a:lnTo>
                <a:lnTo>
                  <a:pt x="2272855" y="1054519"/>
                </a:lnTo>
                <a:lnTo>
                  <a:pt x="2272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144000" tIns="90000" rIns="108000" bIns="108000" rtlCol="0" anchor="t" anchorCtr="0"/>
          <a:lstStyle/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1050" b="1" dirty="0">
                <a:solidFill>
                  <a:srgbClr val="373737"/>
                </a:solidFill>
                <a:latin typeface="Instrument Sans"/>
              </a:rPr>
              <a:t>Projektarbejde</a:t>
            </a:r>
          </a:p>
          <a:p>
            <a:pPr marR="5080" algn="l">
              <a:lnSpc>
                <a:spcPct val="125000"/>
              </a:lnSpc>
              <a:spcBef>
                <a:spcPts val="135"/>
              </a:spcBef>
            </a:pPr>
            <a:r>
              <a:rPr lang="da-DK" sz="900" spc="10" dirty="0">
                <a:solidFill>
                  <a:srgbClr val="373737"/>
                </a:solidFill>
                <a:latin typeface="Instrument Sans"/>
              </a:rPr>
              <a:t>I virksomhederne tales ikke om gruppe-arbejde, men om projektarbejde. Så fremhæv i stedet din erfaring med at deltage i og evt. lede projekter.</a:t>
            </a:r>
          </a:p>
        </p:txBody>
      </p: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57715" y="467519"/>
            <a:ext cx="6421755" cy="832920"/>
          </a:xfrm>
          <a:prstGeom prst="rect">
            <a:avLst/>
          </a:prstGeom>
        </p:spPr>
        <p:txBody>
          <a:bodyPr vert="horz" wrap="square" lIns="0" tIns="299085" rIns="0" bIns="0" rtlCol="0">
            <a:spAutoFit/>
          </a:bodyPr>
          <a:lstStyle/>
          <a:p>
            <a:pPr marL="12700">
              <a:spcBef>
                <a:spcPts val="2355"/>
              </a:spcBef>
            </a:pPr>
            <a:r>
              <a:rPr lang="da-DK" dirty="0">
                <a:solidFill>
                  <a:srgbClr val="4E6E97"/>
                </a:solidFill>
              </a:rPr>
              <a:t>Ordbog til </a:t>
            </a:r>
            <a:r>
              <a:rPr lang="da-DK" spc="-10" dirty="0">
                <a:solidFill>
                  <a:srgbClr val="4E6E97"/>
                </a:solidFill>
              </a:rPr>
              <a:t>cand.it. </a:t>
            </a:r>
            <a:endParaRPr sz="1200" dirty="0">
              <a:solidFill>
                <a:srgbClr val="4E6E97"/>
              </a:solidFill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766" y="2008363"/>
            <a:ext cx="27107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5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MINDRE</a:t>
            </a:r>
            <a:r>
              <a:rPr sz="2000" spc="-5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sp>
        <p:nvSpPr>
          <p:cNvPr id="63" name="object 34">
            <a:extLst>
              <a:ext uri="{FF2B5EF4-FFF2-40B4-BE49-F238E27FC236}">
                <a16:creationId xmlns:a16="http://schemas.microsoft.com/office/drawing/2014/main" id="{A0C4B5BF-F4AD-C894-0625-9ECB2FD295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0669" y="2326950"/>
            <a:ext cx="45719" cy="4987923"/>
          </a:xfrm>
          <a:custGeom>
            <a:avLst/>
            <a:gdLst/>
            <a:ahLst/>
            <a:cxnLst/>
            <a:rect l="l" t="t" r="r" b="b"/>
            <a:pathLst>
              <a:path w="9525" h="4526280">
                <a:moveTo>
                  <a:pt x="0" y="0"/>
                </a:moveTo>
                <a:lnTo>
                  <a:pt x="0" y="4526279"/>
                </a:lnTo>
                <a:lnTo>
                  <a:pt x="9522" y="4526280"/>
                </a:lnTo>
                <a:lnTo>
                  <a:pt x="9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4E6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2">
            <a:extLst>
              <a:ext uri="{FF2B5EF4-FFF2-40B4-BE49-F238E27FC236}">
                <a16:creationId xmlns:a16="http://schemas.microsoft.com/office/drawing/2014/main" id="{6621C7B1-A8F1-60CF-2875-CFF294D9E2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7713" y="1402921"/>
            <a:ext cx="75647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450" b="1" i="0">
                <a:solidFill>
                  <a:srgbClr val="396E9A"/>
                </a:solidFill>
                <a:latin typeface="Instrument Sans"/>
                <a:ea typeface="+mj-ea"/>
                <a:cs typeface="Instrument Sans"/>
              </a:defRPr>
            </a:lvl1pPr>
          </a:lstStyle>
          <a:p>
            <a:pPr marL="23495">
              <a:spcBef>
                <a:spcPts val="785"/>
              </a:spcBef>
            </a:pPr>
            <a:r>
              <a:rPr lang="da-DK" sz="1400" b="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Anbefalinger</a:t>
            </a:r>
            <a:r>
              <a:rPr lang="da-DK" sz="1400" b="0" spc="-1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 </a:t>
            </a:r>
            <a:r>
              <a:rPr lang="da-DK" sz="1400" b="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til, hvordan du bør omtale cand.it., når du kommunikerer til </a:t>
            </a:r>
            <a:r>
              <a:rPr lang="da-DK" sz="1400" b="0" spc="-10" dirty="0">
                <a:solidFill>
                  <a:srgbClr val="373737"/>
                </a:solidFill>
                <a:latin typeface="Instrument Sans Medium"/>
                <a:cs typeface="Instrument Sans Medium"/>
              </a:rPr>
              <a:t>arbejdsmarkedet</a:t>
            </a:r>
            <a:r>
              <a:rPr lang="da-DK" sz="1400" b="0" spc="-10" dirty="0">
                <a:solidFill>
                  <a:srgbClr val="373737"/>
                </a:solidFill>
              </a:rPr>
              <a:t>.</a:t>
            </a:r>
            <a:endParaRPr lang="da-DK" sz="1400" dirty="0">
              <a:solidFill>
                <a:srgbClr val="373737"/>
              </a:solidFill>
            </a:endParaRPr>
          </a:p>
        </p:txBody>
      </p:sp>
      <p:sp>
        <p:nvSpPr>
          <p:cNvPr id="21" name="object 45">
            <a:extLst>
              <a:ext uri="{FF2B5EF4-FFF2-40B4-BE49-F238E27FC236}">
                <a16:creationId xmlns:a16="http://schemas.microsoft.com/office/drawing/2014/main" id="{D3783A40-E0BB-DEC9-EA79-56E257D397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46500" y="1999365"/>
            <a:ext cx="26960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10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MERE</a:t>
            </a:r>
            <a:r>
              <a:rPr sz="2000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sp>
        <p:nvSpPr>
          <p:cNvPr id="22" name="object 45">
            <a:extLst>
              <a:ext uri="{FF2B5EF4-FFF2-40B4-BE49-F238E27FC236}">
                <a16:creationId xmlns:a16="http://schemas.microsoft.com/office/drawing/2014/main" id="{F24811AB-6B33-268C-F608-26141B9DFA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70050" y="2010238"/>
            <a:ext cx="272640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5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MINDRE</a:t>
            </a:r>
            <a:r>
              <a:rPr sz="2000" spc="-5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sp>
        <p:nvSpPr>
          <p:cNvPr id="23" name="object 45">
            <a:extLst>
              <a:ext uri="{FF2B5EF4-FFF2-40B4-BE49-F238E27FC236}">
                <a16:creationId xmlns:a16="http://schemas.microsoft.com/office/drawing/2014/main" id="{7F26D2EA-45EC-F70B-4135-98D8DD2D44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31400" y="1999929"/>
            <a:ext cx="2707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95220" algn="l"/>
                <a:tab pos="4926965" algn="l"/>
              </a:tabLst>
            </a:pPr>
            <a:r>
              <a:rPr sz="2000" dirty="0">
                <a:solidFill>
                  <a:srgbClr val="343434"/>
                </a:solidFill>
                <a:latin typeface="Flood Std"/>
                <a:cs typeface="Flood Std"/>
              </a:rPr>
              <a:t>TAL</a:t>
            </a:r>
            <a:r>
              <a:rPr sz="2000" spc="-10" dirty="0">
                <a:solidFill>
                  <a:srgbClr val="343434"/>
                </a:solidFill>
                <a:latin typeface="Flood Std"/>
                <a:cs typeface="Flood Std"/>
              </a:rPr>
              <a:t> </a:t>
            </a:r>
            <a:r>
              <a:rPr sz="2000" dirty="0">
                <a:solidFill>
                  <a:srgbClr val="4E6E97"/>
                </a:solidFill>
                <a:latin typeface="Flood Std"/>
                <a:cs typeface="Flood Std"/>
              </a:rPr>
              <a:t>MERE</a:t>
            </a:r>
            <a:r>
              <a:rPr sz="2000" dirty="0">
                <a:solidFill>
                  <a:srgbClr val="396E9A"/>
                </a:solidFill>
                <a:latin typeface="Flood Std"/>
                <a:cs typeface="Flood Std"/>
              </a:rPr>
              <a:t> </a:t>
            </a:r>
            <a:r>
              <a:rPr sz="2000" spc="-25" dirty="0">
                <a:solidFill>
                  <a:srgbClr val="343434"/>
                </a:solidFill>
                <a:latin typeface="Flood Std"/>
                <a:cs typeface="Flood Std"/>
              </a:rPr>
              <a:t>OM</a:t>
            </a:r>
            <a:endParaRPr sz="2000" dirty="0">
              <a:latin typeface="Flood Std"/>
              <a:cs typeface="Flood Std"/>
            </a:endParaRPr>
          </a:p>
        </p:txBody>
      </p:sp>
      <p:pic>
        <p:nvPicPr>
          <p:cNvPr id="2" name="object 23">
            <a:extLst>
              <a:ext uri="{FF2B5EF4-FFF2-40B4-BE49-F238E27FC236}">
                <a16:creationId xmlns:a16="http://schemas.microsoft.com/office/drawing/2014/main" id="{97148178-A1CF-1657-ECB7-CD61EDF8CD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95752" y="528599"/>
            <a:ext cx="1535550" cy="1537200"/>
          </a:xfrm>
          <a:prstGeom prst="rect">
            <a:avLst/>
          </a:prstGeom>
        </p:spPr>
      </p:pic>
      <p:pic>
        <p:nvPicPr>
          <p:cNvPr id="4" name="object 30">
            <a:extLst>
              <a:ext uri="{FF2B5EF4-FFF2-40B4-BE49-F238E27FC236}">
                <a16:creationId xmlns:a16="http://schemas.microsoft.com/office/drawing/2014/main" id="{6838CE7F-56F0-3619-4E0E-A52C2C21CBA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8944020">
            <a:off x="3412658" y="2655073"/>
            <a:ext cx="396000" cy="396000"/>
          </a:xfrm>
          <a:prstGeom prst="rect">
            <a:avLst/>
          </a:prstGeom>
        </p:spPr>
      </p:pic>
      <p:pic>
        <p:nvPicPr>
          <p:cNvPr id="5" name="object 31">
            <a:extLst>
              <a:ext uri="{FF2B5EF4-FFF2-40B4-BE49-F238E27FC236}">
                <a16:creationId xmlns:a16="http://schemas.microsoft.com/office/drawing/2014/main" id="{6DDD3A9E-05D3-47E7-AD08-209A152F35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7854997">
            <a:off x="3415109" y="6559940"/>
            <a:ext cx="396000" cy="396000"/>
          </a:xfrm>
          <a:prstGeom prst="rect">
            <a:avLst/>
          </a:prstGeom>
        </p:spPr>
      </p:pic>
      <p:pic>
        <p:nvPicPr>
          <p:cNvPr id="6" name="object 32">
            <a:extLst>
              <a:ext uri="{FF2B5EF4-FFF2-40B4-BE49-F238E27FC236}">
                <a16:creationId xmlns:a16="http://schemas.microsoft.com/office/drawing/2014/main" id="{A3673D6F-BAE3-260A-3E82-BDCEC541D7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455611" flipV="1">
            <a:off x="3403339" y="5245966"/>
            <a:ext cx="396000" cy="396000"/>
          </a:xfrm>
          <a:prstGeom prst="rect">
            <a:avLst/>
          </a:prstGeom>
        </p:spPr>
      </p:pic>
      <p:pic>
        <p:nvPicPr>
          <p:cNvPr id="8" name="object 33">
            <a:extLst>
              <a:ext uri="{FF2B5EF4-FFF2-40B4-BE49-F238E27FC236}">
                <a16:creationId xmlns:a16="http://schemas.microsoft.com/office/drawing/2014/main" id="{EF8642EB-1302-5705-813E-00A7C0EDCB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20003539">
            <a:off x="3403339" y="3971776"/>
            <a:ext cx="396000" cy="396000"/>
          </a:xfrm>
          <a:prstGeom prst="rect">
            <a:avLst/>
          </a:prstGeom>
        </p:spPr>
      </p:pic>
      <p:pic>
        <p:nvPicPr>
          <p:cNvPr id="9" name="object 35">
            <a:extLst>
              <a:ext uri="{FF2B5EF4-FFF2-40B4-BE49-F238E27FC236}">
                <a16:creationId xmlns:a16="http://schemas.microsoft.com/office/drawing/2014/main" id="{616803F2-E5E3-19D8-2C6B-CAF2124F362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345704" flipV="1">
            <a:off x="9612284" y="2668403"/>
            <a:ext cx="396000" cy="396000"/>
          </a:xfrm>
          <a:prstGeom prst="rect">
            <a:avLst/>
          </a:prstGeom>
        </p:spPr>
      </p:pic>
      <p:pic>
        <p:nvPicPr>
          <p:cNvPr id="10" name="object 37">
            <a:extLst>
              <a:ext uri="{FF2B5EF4-FFF2-40B4-BE49-F238E27FC236}">
                <a16:creationId xmlns:a16="http://schemas.microsoft.com/office/drawing/2014/main" id="{BB3C4E50-FFC0-EEF2-66B5-385699E2B99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897491" flipV="1">
            <a:off x="9597692" y="6571658"/>
            <a:ext cx="396000" cy="396000"/>
          </a:xfrm>
          <a:prstGeom prst="rect">
            <a:avLst/>
          </a:prstGeom>
        </p:spPr>
      </p:pic>
      <p:pic>
        <p:nvPicPr>
          <p:cNvPr id="12" name="object 38">
            <a:extLst>
              <a:ext uri="{FF2B5EF4-FFF2-40B4-BE49-F238E27FC236}">
                <a16:creationId xmlns:a16="http://schemas.microsoft.com/office/drawing/2014/main" id="{04BA934E-11F9-7C8F-ED40-BFD3245F8D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9132223">
            <a:off x="9604648" y="5240793"/>
            <a:ext cx="396000" cy="396000"/>
          </a:xfrm>
          <a:prstGeom prst="rect">
            <a:avLst/>
          </a:prstGeom>
        </p:spPr>
      </p:pic>
      <p:pic>
        <p:nvPicPr>
          <p:cNvPr id="13" name="object 22">
            <a:extLst>
              <a:ext uri="{FF2B5EF4-FFF2-40B4-BE49-F238E27FC236}">
                <a16:creationId xmlns:a16="http://schemas.microsoft.com/office/drawing/2014/main" id="{CF0C9BE8-ED95-12CB-FEB0-088766338AD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473869" y="5649119"/>
            <a:ext cx="792480" cy="792480"/>
          </a:xfrm>
          <a:prstGeom prst="rect">
            <a:avLst/>
          </a:prstGeom>
        </p:spPr>
      </p:pic>
      <p:pic>
        <p:nvPicPr>
          <p:cNvPr id="15" name="object 22">
            <a:extLst>
              <a:ext uri="{FF2B5EF4-FFF2-40B4-BE49-F238E27FC236}">
                <a16:creationId xmlns:a16="http://schemas.microsoft.com/office/drawing/2014/main" id="{A70ABA86-BB25-00D5-9A69-B68527FA8D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835985" y="2875355"/>
            <a:ext cx="1134684" cy="1003448"/>
          </a:xfrm>
          <a:prstGeom prst="rect">
            <a:avLst/>
          </a:prstGeom>
        </p:spPr>
      </p:pic>
      <p:pic>
        <p:nvPicPr>
          <p:cNvPr id="16" name="object 35">
            <a:extLst>
              <a:ext uri="{FF2B5EF4-FFF2-40B4-BE49-F238E27FC236}">
                <a16:creationId xmlns:a16="http://schemas.microsoft.com/office/drawing/2014/main" id="{00417C9E-272F-C450-4EA7-34A25C065F3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95041" flipV="1">
            <a:off x="9586452" y="3999164"/>
            <a:ext cx="396000" cy="396000"/>
          </a:xfrm>
          <a:prstGeom prst="rect">
            <a:avLst/>
          </a:prstGeom>
        </p:spPr>
      </p:pic>
      <p:sp>
        <p:nvSpPr>
          <p:cNvPr id="18" name="TextBox 17">
            <a:hlinkClick r:id="rId6"/>
            <a:extLst>
              <a:ext uri="{FF2B5EF4-FFF2-40B4-BE49-F238E27FC236}">
                <a16:creationId xmlns:a16="http://schemas.microsoft.com/office/drawing/2014/main" id="{745F65BC-F8F9-1718-4475-C0529BFCE4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66995" y="7791714"/>
            <a:ext cx="4471308" cy="5386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spcBef>
                <a:spcPts val="300"/>
              </a:spcBef>
            </a:pPr>
            <a:r>
              <a:rPr lang="da-DK" sz="800" u="sng" spc="10" dirty="0">
                <a:solidFill>
                  <a:srgbClr val="F0F0F0"/>
                </a:solidFill>
                <a:latin typeface="Instrument Sans Medium" pitchFamily="2" charset="0"/>
              </a:rPr>
              <a:t>WWW.CAND-IT-VEST.DK</a:t>
            </a:r>
          </a:p>
          <a:p>
            <a:pPr algn="r">
              <a:spcBef>
                <a:spcPts val="300"/>
              </a:spcBef>
            </a:pPr>
            <a:r>
              <a:rPr lang="da-DK" sz="800" spc="10" dirty="0">
                <a:solidFill>
                  <a:srgbClr val="F0F0F0"/>
                </a:solidFill>
                <a:latin typeface="Instrument Sans"/>
              </a:rPr>
              <a:t>Anbefalingerne i denne ”ordbog” er opsamlet gennem kvalitative og kvantitative undersøgelser forud for den virksomhedsrettede cand.it.-kampagne ”bring digital to life”.</a:t>
            </a:r>
          </a:p>
          <a:p>
            <a:pPr algn="r">
              <a:spcBef>
                <a:spcPts val="300"/>
              </a:spcBef>
            </a:pPr>
            <a:r>
              <a:rPr lang="da-DK" sz="600" b="1" spc="10" dirty="0">
                <a:solidFill>
                  <a:srgbClr val="F0F0F0"/>
                </a:solidFill>
                <a:latin typeface="Instrument Sans"/>
              </a:rPr>
              <a:t>JUNI 2023</a:t>
            </a:r>
          </a:p>
        </p:txBody>
      </p:sp>
      <p:pic>
        <p:nvPicPr>
          <p:cNvPr id="20" name="Picture 71">
            <a:hlinkClick r:id="rId7"/>
            <a:extLst>
              <a:ext uri="{FF2B5EF4-FFF2-40B4-BE49-F238E27FC236}">
                <a16:creationId xmlns:a16="http://schemas.microsoft.com/office/drawing/2014/main" id="{79495B6F-E441-2E3D-F852-5B6A37FB45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275" t="13763" r="2039" b="12288"/>
          <a:stretch/>
        </p:blipFill>
        <p:spPr>
          <a:xfrm>
            <a:off x="799766" y="7873517"/>
            <a:ext cx="1840745" cy="366269"/>
          </a:xfrm>
          <a:prstGeom prst="rect">
            <a:avLst/>
          </a:prstGeom>
        </p:spPr>
      </p:pic>
      <p:pic>
        <p:nvPicPr>
          <p:cNvPr id="14" name="Graphic 13">
            <a:hlinkClick r:id="rId6"/>
            <a:extLst>
              <a:ext uri="{FF2B5EF4-FFF2-40B4-BE49-F238E27FC236}">
                <a16:creationId xmlns:a16="http://schemas.microsoft.com/office/drawing/2014/main" id="{D9377531-8D54-C619-A60E-461AD2C4C2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141869" y="515896"/>
            <a:ext cx="1527747" cy="5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4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479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Flood Std</vt:lpstr>
      <vt:lpstr>Instrument Sans</vt:lpstr>
      <vt:lpstr>Instrument Sans Medium</vt:lpstr>
      <vt:lpstr>Office Theme</vt:lpstr>
      <vt:lpstr>Ordbog til cand.it.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Ordbog til cand.it. Anbefalinger til, hvordan du bør omtale cand.it., når du kommunikerer til arbejdsmarkedet.</dc:title>
  <cp:lastModifiedBy>Victor Dalgaard</cp:lastModifiedBy>
  <cp:revision>9</cp:revision>
  <dcterms:created xsi:type="dcterms:W3CDTF">2023-08-25T18:29:19Z</dcterms:created>
  <dcterms:modified xsi:type="dcterms:W3CDTF">2023-08-31T10:04:56Z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2023-08-23T00:00:00Z</vt:filetime>
  </property>
  <property fmtid="{D5CDD505-2E9C-101B-9397-08002B2CF9AE}" pid="3" name="Creator">
    <vt:lpwstr>Adobe Acrobat Pro (64-bit) 23.3.20269</vt:lpwstr>
  </property>
  <property fmtid="{D5CDD505-2E9C-101B-9397-08002B2CF9AE}" pid="4" name="LastSaved">
    <vt:filetime>2023-08-25T00:00:00Z</vt:filetime>
  </property>
  <property fmtid="{D5CDD505-2E9C-101B-9397-08002B2CF9AE}" pid="5" name="Producer">
    <vt:lpwstr>Adobe PDF Library 17.0</vt:lpwstr>
  </property>
</Properties>
</file>